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06" r:id="rId2"/>
    <p:sldId id="574" r:id="rId3"/>
    <p:sldId id="610" r:id="rId4"/>
    <p:sldId id="611" r:id="rId5"/>
    <p:sldId id="609" r:id="rId6"/>
    <p:sldId id="613" r:id="rId7"/>
    <p:sldId id="620" r:id="rId8"/>
    <p:sldId id="634" r:id="rId9"/>
    <p:sldId id="618" r:id="rId10"/>
    <p:sldId id="614" r:id="rId11"/>
    <p:sldId id="615" r:id="rId12"/>
    <p:sldId id="616" r:id="rId13"/>
    <p:sldId id="617" r:id="rId14"/>
    <p:sldId id="619" r:id="rId15"/>
    <p:sldId id="625" r:id="rId16"/>
    <p:sldId id="627" r:id="rId17"/>
    <p:sldId id="626" r:id="rId18"/>
    <p:sldId id="628" r:id="rId19"/>
    <p:sldId id="630" r:id="rId20"/>
    <p:sldId id="632" r:id="rId21"/>
    <p:sldId id="624" r:id="rId22"/>
    <p:sldId id="629" r:id="rId23"/>
    <p:sldId id="622" r:id="rId24"/>
    <p:sldId id="623" r:id="rId25"/>
    <p:sldId id="633" r:id="rId26"/>
    <p:sldId id="631" r:id="rId27"/>
    <p:sldId id="612" r:id="rId2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00"/>
    <a:srgbClr val="FF3399"/>
    <a:srgbClr val="FFFFFF"/>
    <a:srgbClr val="009900"/>
    <a:srgbClr val="CC0000"/>
    <a:srgbClr val="66FFFF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03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1232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-25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-25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017670F-6E5C-5042-9DE7-CD94B8136268}" type="slidenum">
              <a:rPr lang="en-US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49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3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03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90563"/>
            <a:ext cx="4703762" cy="352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4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48175"/>
            <a:ext cx="5140325" cy="414178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8475" cy="4603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0150"/>
            <a:ext cx="3038475" cy="4603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/>
              </a:defRPr>
            </a:lvl1pPr>
          </a:lstStyle>
          <a:p>
            <a:pPr>
              <a:defRPr/>
            </a:pPr>
            <a:fld id="{6CE69D06-713A-EE45-83F8-BD4FC99C28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1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FE7F4515-BC16-4142-96B2-AA60A5383E2F}" type="slidenum">
              <a:rPr lang="en-US" sz="1200" smtClean="0">
                <a:latin typeface="Arial"/>
              </a:rPr>
              <a:pPr>
                <a:defRPr/>
              </a:pPr>
              <a:t>1</a:t>
            </a:fld>
            <a:endParaRPr lang="en-US" sz="1200" dirty="0" smtClean="0">
              <a:latin typeface="Arial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F1D98527-BEB6-8848-ABCE-ADFB93369106}" type="slidenum">
              <a:rPr lang="en-US" sz="1200" smtClean="0">
                <a:latin typeface="Arial"/>
              </a:rPr>
              <a:pPr>
                <a:defRPr/>
              </a:pPr>
              <a:t>10</a:t>
            </a:fld>
            <a:endParaRPr lang="en-US" sz="1200" dirty="0" smtClean="0">
              <a:latin typeface="Arial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1D9597C-FA5B-A145-9977-F50418183873}" type="slidenum">
              <a:rPr lang="en-US" sz="1200" smtClean="0">
                <a:latin typeface="Arial"/>
              </a:rPr>
              <a:pPr>
                <a:defRPr/>
              </a:pPr>
              <a:t>11</a:t>
            </a:fld>
            <a:endParaRPr lang="en-US" sz="1200" dirty="0" smtClean="0">
              <a:latin typeface="Arial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AAE75C51-C711-EC49-B9AB-8FFC3CD32C82}" type="slidenum">
              <a:rPr lang="en-US" sz="1200" smtClean="0">
                <a:latin typeface="Arial"/>
              </a:rPr>
              <a:pPr>
                <a:defRPr/>
              </a:pPr>
              <a:t>12</a:t>
            </a:fld>
            <a:endParaRPr lang="en-US" sz="1200" dirty="0" smtClean="0">
              <a:latin typeface="Arial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912D17C-EB55-4047-A48F-18679F8926FB}" type="slidenum">
              <a:rPr lang="en-US" sz="1200" smtClean="0">
                <a:latin typeface="Arial"/>
              </a:rPr>
              <a:pPr>
                <a:defRPr/>
              </a:pPr>
              <a:t>13</a:t>
            </a:fld>
            <a:endParaRPr lang="en-US" sz="1200" dirty="0" smtClean="0">
              <a:latin typeface="Arial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6A330364-2436-4348-8DE8-2A522258A51B}" type="slidenum">
              <a:rPr lang="en-US" sz="1200" smtClean="0">
                <a:latin typeface="Arial"/>
              </a:rPr>
              <a:pPr>
                <a:defRPr/>
              </a:pPr>
              <a:t>14</a:t>
            </a:fld>
            <a:endParaRPr lang="en-US" sz="1200" dirty="0" smtClean="0">
              <a:latin typeface="Arial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BE0E645B-23D5-D549-AC9B-DBF24A221E56}" type="slidenum">
              <a:rPr lang="en-US" sz="1200" smtClean="0">
                <a:latin typeface="Arial"/>
              </a:rPr>
              <a:pPr>
                <a:defRPr/>
              </a:pPr>
              <a:t>15</a:t>
            </a:fld>
            <a:endParaRPr lang="en-US" sz="1200" dirty="0" smtClean="0">
              <a:latin typeface="Arial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887E6B1F-E874-2142-9CF0-2675A3C9866D}" type="slidenum">
              <a:rPr lang="en-US" sz="1200" smtClean="0">
                <a:latin typeface="Arial"/>
              </a:rPr>
              <a:pPr>
                <a:defRPr/>
              </a:pPr>
              <a:t>16</a:t>
            </a:fld>
            <a:endParaRPr lang="en-US" sz="1200" dirty="0" smtClean="0">
              <a:latin typeface="Arial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2336803-696F-9344-B76B-D6B939B56DB1}" type="slidenum">
              <a:rPr lang="en-US" sz="1200" smtClean="0">
                <a:latin typeface="Arial"/>
              </a:rPr>
              <a:pPr>
                <a:defRPr/>
              </a:pPr>
              <a:t>17</a:t>
            </a:fld>
            <a:endParaRPr lang="en-US" sz="1200" dirty="0" smtClean="0">
              <a:latin typeface="Arial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AB24F90E-F9DD-7642-AC92-E775893FC77F}" type="slidenum">
              <a:rPr lang="en-US" sz="1200" smtClean="0">
                <a:latin typeface="Arial"/>
              </a:rPr>
              <a:pPr>
                <a:defRPr/>
              </a:pPr>
              <a:t>18</a:t>
            </a:fld>
            <a:endParaRPr lang="en-US" sz="1200" dirty="0" smtClean="0">
              <a:latin typeface="Arial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962DCC31-AA5B-F442-819E-B1BC360B4CBA}" type="slidenum">
              <a:rPr lang="en-US" sz="1200" smtClean="0">
                <a:latin typeface="Arial"/>
              </a:rPr>
              <a:pPr>
                <a:defRPr/>
              </a:pPr>
              <a:t>19</a:t>
            </a:fld>
            <a:endParaRPr lang="en-US" sz="1200" dirty="0" smtClean="0">
              <a:latin typeface="Arial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4FBEF592-A07A-4D48-9A54-6C09AD07B0C2}" type="slidenum">
              <a:rPr lang="en-US" sz="1200" smtClean="0">
                <a:latin typeface="Arial"/>
              </a:rPr>
              <a:pPr>
                <a:defRPr/>
              </a:pPr>
              <a:t>2</a:t>
            </a:fld>
            <a:endParaRPr lang="en-US" sz="1200" dirty="0" smtClean="0">
              <a:latin typeface="Arial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91209404-A8FA-3A48-B2A9-60659CDEC266}" type="slidenum">
              <a:rPr lang="en-US" sz="1200" smtClean="0">
                <a:latin typeface="Arial"/>
              </a:rPr>
              <a:pPr>
                <a:defRPr/>
              </a:pPr>
              <a:t>20</a:t>
            </a:fld>
            <a:endParaRPr lang="en-US" sz="1200" dirty="0" smtClean="0">
              <a:latin typeface="Arial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57B63887-C92E-EA44-B87C-E004379A533E}" type="slidenum">
              <a:rPr lang="en-US" sz="1200" smtClean="0">
                <a:latin typeface="Arial"/>
              </a:rPr>
              <a:pPr>
                <a:defRPr/>
              </a:pPr>
              <a:t>21</a:t>
            </a:fld>
            <a:endParaRPr lang="en-US" sz="1200" dirty="0" smtClean="0">
              <a:latin typeface="Arial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9EA71C19-456E-A741-B673-E229354FEC61}" type="slidenum">
              <a:rPr lang="en-US" sz="1200" smtClean="0">
                <a:latin typeface="Arial"/>
              </a:rPr>
              <a:pPr>
                <a:defRPr/>
              </a:pPr>
              <a:t>22</a:t>
            </a:fld>
            <a:endParaRPr lang="en-US" sz="1200" dirty="0" smtClean="0">
              <a:latin typeface="Arial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BF54589-BE32-6B4A-B058-F319366F50BF}" type="slidenum">
              <a:rPr lang="en-US" sz="1200" smtClean="0">
                <a:latin typeface="Arial"/>
              </a:rPr>
              <a:pPr>
                <a:defRPr/>
              </a:pPr>
              <a:t>23</a:t>
            </a:fld>
            <a:endParaRPr lang="en-US" sz="1200" dirty="0" smtClean="0">
              <a:latin typeface="Arial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2D924D6-155F-EB40-A26E-5845AC398ADB}" type="slidenum">
              <a:rPr lang="en-US" sz="1200" smtClean="0">
                <a:latin typeface="Arial"/>
              </a:rPr>
              <a:pPr>
                <a:defRPr/>
              </a:pPr>
              <a:t>24</a:t>
            </a:fld>
            <a:endParaRPr lang="en-US" sz="1200" dirty="0" smtClean="0">
              <a:latin typeface="Arial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68566520-BB1B-0F48-8017-EE67EF1C8F45}" type="slidenum">
              <a:rPr lang="en-US" sz="1200" smtClean="0">
                <a:latin typeface="Arial"/>
              </a:rPr>
              <a:pPr>
                <a:defRPr/>
              </a:pPr>
              <a:t>25</a:t>
            </a:fld>
            <a:endParaRPr lang="en-US" sz="1200" dirty="0" smtClean="0">
              <a:latin typeface="Arial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5EC7C8FC-7B4B-B64D-9AC6-30A576F98E9A}" type="slidenum">
              <a:rPr lang="en-US" sz="1200" smtClean="0">
                <a:latin typeface="Arial"/>
              </a:rPr>
              <a:pPr>
                <a:defRPr/>
              </a:pPr>
              <a:t>26</a:t>
            </a:fld>
            <a:endParaRPr lang="en-US" sz="1200" dirty="0" smtClean="0">
              <a:latin typeface="Arial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7024AAD-AD50-B545-906E-D2EF6E9E9632}" type="slidenum">
              <a:rPr lang="en-US" sz="1200" smtClean="0">
                <a:latin typeface="Arial"/>
              </a:rPr>
              <a:pPr>
                <a:defRPr/>
              </a:pPr>
              <a:t>27</a:t>
            </a:fld>
            <a:endParaRPr lang="en-US" sz="1200" dirty="0" smtClean="0">
              <a:latin typeface="Arial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6C28DA43-1084-7744-BED3-BB82E7257767}" type="slidenum">
              <a:rPr lang="en-US" sz="1200" smtClean="0">
                <a:latin typeface="Arial"/>
              </a:rPr>
              <a:pPr>
                <a:defRPr/>
              </a:pPr>
              <a:t>3</a:t>
            </a:fld>
            <a:endParaRPr lang="en-US" sz="1200" dirty="0" smtClean="0">
              <a:latin typeface="Arial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4CFF5778-57DA-C347-92C2-A3EFCA90E09A}" type="slidenum">
              <a:rPr lang="en-US" sz="1200" smtClean="0">
                <a:latin typeface="Arial"/>
              </a:rPr>
              <a:pPr>
                <a:defRPr/>
              </a:pPr>
              <a:t>4</a:t>
            </a:fld>
            <a:endParaRPr lang="en-US" sz="1200" dirty="0" smtClean="0">
              <a:latin typeface="Arial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35F4A20-1358-9248-89D1-1E0DB16205C1}" type="slidenum">
              <a:rPr lang="en-US" sz="1200" smtClean="0">
                <a:latin typeface="Arial"/>
              </a:rPr>
              <a:pPr>
                <a:defRPr/>
              </a:pPr>
              <a:t>5</a:t>
            </a:fld>
            <a:endParaRPr lang="en-US" sz="1200" dirty="0" smtClean="0">
              <a:latin typeface="Arial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0B3B49D-D8C0-CF49-91C2-59BCB2152FDC}" type="slidenum">
              <a:rPr lang="en-US" sz="1200" smtClean="0">
                <a:latin typeface="Arial"/>
              </a:rPr>
              <a:pPr>
                <a:defRPr/>
              </a:pPr>
              <a:t>6</a:t>
            </a:fld>
            <a:endParaRPr lang="en-US" sz="1200" dirty="0" smtClean="0">
              <a:latin typeface="Arial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29F7FCB-302D-244F-A4FA-41EEB18ED053}" type="slidenum">
              <a:rPr lang="en-US" sz="1200" smtClean="0">
                <a:latin typeface="Arial"/>
              </a:rPr>
              <a:pPr>
                <a:defRPr/>
              </a:pPr>
              <a:t>7</a:t>
            </a:fld>
            <a:endParaRPr lang="en-US" sz="1200" dirty="0" smtClean="0">
              <a:latin typeface="Arial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5267C17-0AD6-244F-991C-FBFA09F3D633}" type="slidenum">
              <a:rPr lang="en-US" sz="1200" smtClean="0">
                <a:latin typeface="Arial"/>
              </a:rPr>
              <a:pPr>
                <a:defRPr/>
              </a:pPr>
              <a:t>8</a:t>
            </a:fld>
            <a:endParaRPr lang="en-US" sz="1200" dirty="0" smtClean="0">
              <a:latin typeface="Arial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D2259BD-FC1F-DE4F-8830-8CB862E588D0}" type="slidenum">
              <a:rPr lang="en-US" sz="1200" smtClean="0">
                <a:latin typeface="Arial"/>
              </a:rPr>
              <a:pPr>
                <a:defRPr/>
              </a:pPr>
              <a:t>9</a:t>
            </a:fld>
            <a:endParaRPr lang="en-US" sz="1200" dirty="0" smtClean="0">
              <a:latin typeface="Arial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AE22-1589-1140-9921-822C2CABF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FC58-0C99-1944-BC88-B5B61242D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078B6-4337-6740-B357-60BB54E47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4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C235A-2172-294B-8327-66538DB82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8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52B4-A115-FC4B-8A30-6A4C0E25B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7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0BE2B-A379-6748-A5A0-5FD03AF59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CA47-A4ED-8643-B20E-4FF97777D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EBB7-0B21-8242-B2D3-BB59AA347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AF8D-45CA-614C-AA85-E8E2B724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5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07EEB-8D15-D34A-9377-F39D2792C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840C6-6027-D94C-B2A0-A2654AF1F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E505-BAEE-A640-9C12-05222B99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6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2014-BBC0-F741-98E3-69B909D74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Arial"/>
              </a:defRPr>
            </a:lvl1pPr>
          </a:lstStyle>
          <a:p>
            <a:pPr>
              <a:defRPr/>
            </a:pPr>
            <a:fld id="{25B96D8D-659E-AA46-AA29-CBDF95B01E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1866900" y="146685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12725" y="819150"/>
            <a:ext cx="8836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800" dirty="0">
                <a:solidFill>
                  <a:schemeClr val="tx2"/>
                </a:solidFill>
                <a:effectLst/>
                <a:latin typeface="Arial" charset="0"/>
                <a:cs typeface="Arial"/>
              </a:rPr>
              <a:t>Promotion in Academics:  Mounting </a:t>
            </a:r>
            <a:r>
              <a:rPr lang="en-US" sz="4800" dirty="0" smtClean="0">
                <a:solidFill>
                  <a:schemeClr val="tx2"/>
                </a:solidFill>
                <a:effectLst/>
                <a:latin typeface="Arial" charset="0"/>
                <a:cs typeface="Arial"/>
              </a:rPr>
              <a:t>Jacob’</a:t>
            </a:r>
            <a:r>
              <a:rPr lang="en-US" altLang="ja-JP" sz="4800" dirty="0" smtClean="0">
                <a:solidFill>
                  <a:schemeClr val="tx2"/>
                </a:solidFill>
                <a:effectLst/>
                <a:latin typeface="Arial" charset="0"/>
                <a:cs typeface="Arial"/>
              </a:rPr>
              <a:t>s Ladder Without Being Wrung</a:t>
            </a:r>
            <a:endParaRPr lang="en-US" sz="4800" dirty="0">
              <a:solidFill>
                <a:schemeClr val="tx2"/>
              </a:solidFill>
              <a:effectLst/>
              <a:latin typeface="Arial" charset="0"/>
              <a:cs typeface="Arial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257300" y="283845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Brad Anawalt, MD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Chief of Medicine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Professor of Medicine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University of Washington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7</a:t>
            </a:r>
            <a:r>
              <a:rPr lang="en-US" sz="3200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lang="en-US" sz="3200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10/13</a:t>
            </a:r>
            <a:endParaRPr lang="en-US" sz="3200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 sz="3200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Acting Instructor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35844" name="Rectangle 3"/>
          <p:cNvSpPr txBox="1">
            <a:spLocks noChangeArrowheads="1"/>
          </p:cNvSpPr>
          <p:nvPr/>
        </p:nvSpPr>
        <p:spPr bwMode="auto">
          <a:xfrm>
            <a:off x="533400" y="965200"/>
            <a:ext cx="7924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609600" indent="-609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320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Board eligible/certified in specialty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320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Shows academic potential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320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Some scholarly achievement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320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Professionalism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59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Appointment to Acting Faculty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7826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3589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Division Head submits request to Chair</a:t>
            </a:r>
          </a:p>
          <a:p>
            <a:pPr marL="1447800" lvl="2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Rank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Salary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Grants 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Scholarship to date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L</a:t>
            </a:r>
            <a:r>
              <a:rPr lang="en-US" kern="0" dirty="0" err="1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ab</a:t>
            </a: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/work space</a:t>
            </a:r>
          </a:p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No search process </a:t>
            </a:r>
          </a:p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Begin appointment process</a:t>
            </a:r>
          </a:p>
          <a:p>
            <a:pPr marL="1066800" lvl="1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Division vote</a:t>
            </a:r>
          </a:p>
          <a:p>
            <a:pPr marL="1066800" lvl="1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Chair approval</a:t>
            </a:r>
          </a:p>
          <a:p>
            <a:pPr marL="1066800" lvl="1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M</a:t>
            </a:r>
            <a:r>
              <a:rPr lang="en-US" kern="0" dirty="0" err="1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edical</a:t>
            </a: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 staff appointment </a:t>
            </a:r>
            <a:endParaRPr lang="en-US" kern="0" dirty="0">
              <a:solidFill>
                <a:srgbClr val="F8F8E6"/>
              </a:solidFill>
              <a:effectLst/>
              <a:latin typeface="Arial"/>
              <a:ea typeface="ＭＳ Ｐゴシック" charset="-128"/>
              <a:cs typeface="Arial"/>
              <a:sym typeface="Symbol" charset="2"/>
            </a:endParaRPr>
          </a:p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2-3 months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Asst Professor:  qualifications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679450" y="1181100"/>
            <a:ext cx="74231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Requires a national search</a:t>
            </a:r>
          </a:p>
          <a:p>
            <a:pPr marL="609600" indent="-611188" algn="l" eaLnBrk="1" hangingPunct="1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Requires ≥ 3 years </a:t>
            </a:r>
            <a:r>
              <a:rPr lang="ja-JP" alt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solid</a:t>
            </a:r>
            <a:r>
              <a:rPr lang="ja-JP" alt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”</a:t>
            </a:r>
            <a:r>
              <a:rPr lang="en-US" altLang="ja-JP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salary support</a:t>
            </a:r>
          </a:p>
          <a:p>
            <a:pPr marL="609600" indent="-611188" algn="l" eaLnBrk="1" hangingPunct="1">
              <a:buFont typeface="Arial" charset="0"/>
              <a:buChar char="•"/>
              <a:defRPr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Strong clinical, teaching, scholarly record</a:t>
            </a:r>
          </a:p>
          <a:p>
            <a:pPr marL="609600" indent="-611188" algn="l" eaLnBrk="1" hangingPunct="1">
              <a:buFont typeface="Arial" charset="0"/>
              <a:buChar char="•"/>
              <a:defRPr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Professionalism</a:t>
            </a:r>
          </a:p>
          <a:p>
            <a:pPr marL="609600" indent="-611188" algn="l" eaLnBrk="1" hangingPunct="1">
              <a:buFont typeface="Arial" charset="0"/>
              <a:buChar char="•"/>
              <a:defRPr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Usually minimum of 5 scholarly works</a:t>
            </a:r>
          </a:p>
          <a:p>
            <a:pPr marL="1066800" lvl="1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Quantity and quality matter</a:t>
            </a:r>
          </a:p>
          <a:p>
            <a:pPr marL="1066800" lvl="1" indent="-611188" algn="l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Different criteria for C-T &amp; P-S paths</a:t>
            </a:r>
          </a:p>
          <a:p>
            <a:pPr marL="1066800" lvl="1" indent="-611188" algn="l" eaLnBrk="1" hangingPunct="1">
              <a:defRPr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Appointment to Asst Professor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4000" y="1308100"/>
            <a:ext cx="881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Division Head submits request to Chair</a:t>
            </a:r>
            <a:endParaRPr lang="en-US" kern="0" dirty="0">
              <a:solidFill>
                <a:srgbClr val="F8F8E6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Job description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Salary:  requires source for 3 years minimum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L</a:t>
            </a:r>
            <a:r>
              <a:rPr lang="en-US" kern="0" dirty="0" err="1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ab</a:t>
            </a: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/work space </a:t>
            </a:r>
          </a:p>
          <a:p>
            <a:pPr marL="1371600" lvl="2" indent="-4572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Scholarship to date</a:t>
            </a:r>
          </a:p>
          <a:p>
            <a:pPr marL="609600" indent="-6096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National search</a:t>
            </a:r>
          </a:p>
          <a:p>
            <a:pPr marL="990600" lvl="1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ＭＳ Ｐゴシック" charset="-128"/>
                <a:cs typeface="Arial"/>
              </a:rPr>
              <a:t>Search committee appointed by Chair</a:t>
            </a:r>
          </a:p>
          <a:p>
            <a:pPr marL="990600" lvl="1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Advertisement</a:t>
            </a:r>
          </a:p>
          <a:p>
            <a:pPr marL="990600" lvl="1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Interviews</a:t>
            </a:r>
          </a:p>
          <a:p>
            <a:pPr marL="990600" lvl="1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Recommendation to Chair</a:t>
            </a:r>
          </a:p>
          <a:p>
            <a:pPr marL="990600" lvl="1" indent="-533400" algn="l" eaLnBrk="1" hangingPunct="1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F8F8E6"/>
                </a:solidFill>
                <a:effectLst/>
                <a:latin typeface="Arial"/>
                <a:ea typeface="+mn-ea"/>
                <a:cs typeface="Arial"/>
              </a:rPr>
              <a:t>6-12 month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Asst Professor:  Offer Letter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4050" y="952500"/>
            <a:ext cx="742315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Offer letter from division head, chief of service and chair</a:t>
            </a:r>
          </a:p>
          <a:p>
            <a:pPr marL="609600" indent="-611188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NEGOTIATION</a:t>
            </a:r>
          </a:p>
          <a:p>
            <a:pPr marL="609600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Acceptance letter</a:t>
            </a:r>
          </a:p>
          <a:p>
            <a:pPr marL="609600" indent="-611188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Appointment process begins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Vote by A &amp; P committee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Vote by DoM faculty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Medical Staff appointment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3-6 months (12-18 months total)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#1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Brad E Kardia is in his 3rd year of cardiology fellowship and is interested in pursuing academics as a clinician-teacher.</a:t>
            </a:r>
          </a:p>
          <a:p>
            <a:pPr marL="1588" indent="-3175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 3 publications; 1 first-authored; 5 abstracts</a:t>
            </a:r>
          </a:p>
          <a:p>
            <a:pPr marL="1588" indent="-3175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Excellent teaching evaluations</a:t>
            </a: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Excellent clinician</a:t>
            </a: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Good citizen</a:t>
            </a:r>
          </a:p>
          <a:p>
            <a:pPr marL="1588" indent="-3175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faculty rank would he be eligible for?</a:t>
            </a:r>
          </a:p>
          <a:p>
            <a:pPr marL="1588" indent="-3175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Dr. Kardia to improve his chances for promotion?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#2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48132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Al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Veoli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is in his 4</a:t>
            </a:r>
            <a:r>
              <a:rPr lang="en-US" baseline="300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th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year of pulmonary fellowship and is interested in pursuing academics as a physician-scientist.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 8 publications; 4 first-authored; 1 in JAMA (1</a:t>
            </a:r>
            <a:r>
              <a:rPr lang="en-US" baseline="300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st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author) 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Excellent teaching evaluations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Excellent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clinician --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expertise in lung transplant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Good citizen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faculty rank would he be eligible for?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to Dr.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Veoli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#3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50180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>
              <a:defRPr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Dr. Polly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Rumatica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is in her 2nd year of rheumatology fellowship and is interested in pursuing academics as a clinician-teacher.</a:t>
            </a:r>
          </a:p>
          <a:p>
            <a:pPr marL="1588" indent="-3175" algn="l" eaLnBrk="1" hangingPunct="1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>
              <a:defRPr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CV: no publications; 1 abstract (research)</a:t>
            </a:r>
          </a:p>
          <a:p>
            <a:pPr marL="1588" indent="-3175" algn="l" eaLnBrk="1" hangingPunct="1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>
              <a:defRPr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Excellent teaching evaluations</a:t>
            </a:r>
          </a:p>
          <a:p>
            <a:pPr marL="1588" indent="-3175" algn="l" eaLnBrk="1" hangingPunct="1">
              <a:defRPr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Excellent clinician</a:t>
            </a:r>
          </a:p>
          <a:p>
            <a:pPr marL="1588" indent="-3175" algn="l" eaLnBrk="1" hangingPunct="1">
              <a:defRPr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Good citizen</a:t>
            </a:r>
          </a:p>
          <a:p>
            <a:pPr marL="1588" indent="-3175" algn="l" eaLnBrk="1" hangingPunct="1"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>
              <a:defRPr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Dr.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Rumatica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to improve her chances for promotion?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#4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52228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Din Ghee is in her 2nd year of ID fellowship and is interested in pursuing academics as a physician-scientist.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11 publications; 4 first (1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JCI) --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all from PhD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As a fellow: 1 abstract (research)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Do her publications as a PhD count for promotion?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Dr. Ghee to improve her chances for promotion?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#5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Earl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E.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Werk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is in his 3rd year as Assistant Professor as a clinician-teacher.  He spent 3 years as an acting instructor after completing a 4-year fellowship.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  12 publications; none in the last 2 years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When would he be eligible for promotion to Associate Professor?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Why does he care?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Dr.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Werk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to improve his chances for promotion?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Promotion: goals of fellowship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104900"/>
            <a:ext cx="8280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Firm foundation for future success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u="sng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Develop: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Excellent clinical knowledge base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Excellent communication skills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Demonstrate ability to complete tasks</a:t>
            </a:r>
          </a:p>
          <a:p>
            <a:pPr>
              <a:lnSpc>
                <a:spcPct val="90000"/>
              </a:lnSpc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#6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56324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Minnie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Talence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is in her 3rd year as Assistant Professor as a physician-scientist.  She spent 3 years as an acting instructor after completing a 4-year fellowship.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  12 publications; 5 original research (2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lang="en-US" baseline="30000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st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-authored)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, 3 review articles, 3 chapters, 1 website contribution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Funding:  VA salary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When would she be eligible for promotion to Associate Professor?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advice would you give to Dr. </a:t>
            </a:r>
            <a:r>
              <a:rPr lang="en-US" dirty="0" err="1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Talence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?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rPr>
              <a:t>“The Clash”:  Should I stay or should I go?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4050" y="952500"/>
            <a:ext cx="7423150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Moving to another institution</a:t>
            </a:r>
          </a:p>
          <a:p>
            <a:pPr marL="609600" indent="-611188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/>
            <a:r>
              <a:rPr lang="en-US" u="sng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Benefits:</a:t>
            </a:r>
          </a:p>
          <a:p>
            <a:pPr marL="609600" indent="-611188" algn="l" eaLnBrk="1" hangingPunct="1">
              <a:buFontTx/>
              <a:buAutoNum type="arabicPeriod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Might accelerate promotion to next rank</a:t>
            </a:r>
          </a:p>
          <a:p>
            <a:pPr marL="609600" indent="-611188" algn="l" eaLnBrk="1" hangingPunct="1">
              <a:buFontTx/>
              <a:buAutoNum type="arabicPeriod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Negotiation 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Salary &amp; other funding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Space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Personnel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/>
            <a:r>
              <a:rPr lang="en-US" u="sng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Detriments</a:t>
            </a:r>
          </a:p>
          <a:p>
            <a:pPr marL="609600" indent="-611188" algn="l" eaLnBrk="1" hangingPunct="1">
              <a:buFontTx/>
              <a:buAutoNum type="arabicPeriod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Transition time </a:t>
            </a:r>
          </a:p>
          <a:p>
            <a:pPr marL="609600" indent="-611188" algn="l" eaLnBrk="1" hangingPunct="1">
              <a:buFontTx/>
              <a:buAutoNum type="arabicPeriod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Emotional investment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>
              <a:buFontTx/>
              <a:buChar char="-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>
              <a:buFontTx/>
              <a:buChar char="-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Study #7 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60420" name="Rectangle 7"/>
          <p:cNvSpPr>
            <a:spLocks noChangeArrowheads="1"/>
          </p:cNvSpPr>
          <p:nvPr/>
        </p:nvSpPr>
        <p:spPr bwMode="auto">
          <a:xfrm>
            <a:off x="654050" y="952500"/>
            <a:ext cx="7924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Dr. Noah Bell has completed a 4-year fellowship in Endocrinology, and he is interested in a career as a physician scientist at UW.  He has been offered an acting instructor at UW. An outside institution has contacted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him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about a position as an assistant professor.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CV: 10 publications; 4 first (1 Nature)</a:t>
            </a: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Funding:  K08 (1</a:t>
            </a:r>
            <a:r>
              <a:rPr lang="en-US" baseline="300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st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of 5 years)</a:t>
            </a: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88" indent="-3175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What should Dr. Bell do?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Associate Professor:  Promotion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62467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63493" name="Rectangle 7"/>
          <p:cNvSpPr>
            <a:spLocks noChangeArrowheads="1"/>
          </p:cNvSpPr>
          <p:nvPr/>
        </p:nvSpPr>
        <p:spPr bwMode="auto">
          <a:xfrm>
            <a:off x="654050" y="952500"/>
            <a:ext cx="742315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066800" lvl="1" indent="-611188" algn="l" eaLnBrk="1" hangingPunct="1"/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Regional reputation for excellence</a:t>
            </a:r>
          </a:p>
          <a:p>
            <a:pPr marL="1066800" lvl="1" indent="-611188" algn="l" eaLnBrk="1" hangingPunct="1"/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/>
            <a:r>
              <a:rPr lang="en-US" u="sng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C-T pathway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Regional reputation for clinical, teaching and/or leadership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Scholarship</a:t>
            </a:r>
          </a:p>
          <a:p>
            <a:pPr marL="1981200" lvl="3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~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1-2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scholarly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works/year</a:t>
            </a: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981200" lvl="3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/>
            <a:r>
              <a:rPr lang="en-US" u="sng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P-S pathway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Grants (R01 or equivalent)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Scholarship</a:t>
            </a:r>
          </a:p>
          <a:p>
            <a:pPr marL="1981200" lvl="3" indent="-611188" algn="l"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~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2-3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publications/year</a:t>
            </a:r>
          </a:p>
          <a:p>
            <a:pPr marL="1981200" lvl="3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Several 1</a:t>
            </a:r>
            <a:r>
              <a:rPr lang="en-US" baseline="30000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st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(or last) authored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981200" lvl="3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Full Professor:  Promotion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4050" y="952500"/>
            <a:ext cx="742315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066800" lvl="1" indent="-611188" algn="l" eaLnBrk="1" hangingPunct="1"/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National reputation for excellence</a:t>
            </a:r>
          </a:p>
          <a:p>
            <a:pPr marL="1066800" lvl="1" indent="-611188" algn="l" eaLnBrk="1" hangingPunct="1"/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/>
            <a:r>
              <a:rPr lang="en-US" u="sng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C-T pathway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National reputation for clinical, teaching and/or leadership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Scholarship</a:t>
            </a:r>
          </a:p>
          <a:p>
            <a:pPr marL="1066800" lvl="1" indent="-611188" algn="l" eaLnBrk="1" hangingPunct="1"/>
            <a:endParaRPr lang="en-US" u="sng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/>
            <a:r>
              <a:rPr lang="en-US" u="sng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P-S pathway</a:t>
            </a: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Scientific independence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Grants</a:t>
            </a:r>
          </a:p>
          <a:p>
            <a:pPr marL="1524000" lvl="2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National reputation as scientist, scientific leader</a:t>
            </a:r>
          </a:p>
          <a:p>
            <a:pPr marL="1981200" lvl="3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Value of CV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4050" y="1028700"/>
            <a:ext cx="74231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This is your most important document!</a:t>
            </a:r>
          </a:p>
          <a:p>
            <a:pPr marL="609600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Maintain a </a:t>
            </a:r>
            <a:r>
              <a:rPr lang="en-US" u="sng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complete</a:t>
            </a: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CV &amp; augmented CV</a:t>
            </a:r>
          </a:p>
          <a:p>
            <a:pPr marL="609600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Follow UW format</a:t>
            </a:r>
          </a:p>
          <a:p>
            <a:pPr marL="609600" indent="-611188" algn="l" eaLnBrk="1" hangingPunct="1">
              <a:buFont typeface="Arial" charset="0"/>
              <a:buChar char="•"/>
            </a:pPr>
            <a:endParaRPr lang="en-US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Ask an “expert” to review your CV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7"/>
          <p:cNvSpPr>
            <a:spLocks noChangeArrowheads="1"/>
          </p:cNvSpPr>
          <p:nvPr/>
        </p:nvSpPr>
        <p:spPr bwMode="auto">
          <a:xfrm>
            <a:off x="349250" y="800100"/>
            <a:ext cx="8591550" cy="686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Promotion is track-specific, but…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Scholarship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is always </a:t>
            </a: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valued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altLang="ja-JP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“Niche” </a:t>
            </a:r>
            <a:r>
              <a:rPr lang="en-US" altLang="ja-JP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is</a:t>
            </a:r>
            <a:r>
              <a:rPr lang="en-US" altLang="ja-JP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altLang="ja-JP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useful 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Citizenship 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matters, but…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Leadership helps, but…</a:t>
            </a: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Annual review (fellow and faculty)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Ask for specifics re progress toward promotion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Negotiate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Consider extramural opportunities</a:t>
            </a: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609600" indent="-611188" algn="l" eaLnBrk="1" hangingPunct="1">
              <a:buFont typeface="Arial" charset="0"/>
              <a:buChar char="•"/>
            </a:pPr>
            <a:r>
              <a:rPr lang="en-US" dirty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Fellowship &amp; early faculty years IMPORTANT</a:t>
            </a:r>
          </a:p>
          <a:p>
            <a:pPr marL="609600" indent="-611188" algn="l" eaLnBrk="1" hangingPunct="1"/>
            <a:endParaRPr lang="en-US" sz="2000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marL="1066800" lvl="1" indent="-611188" algn="l" eaLnBrk="1" hangingPunct="1">
              <a:buFont typeface="Arial" charset="0"/>
              <a:buChar char="•"/>
            </a:pPr>
            <a:endParaRPr lang="en-US" dirty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Conclusions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254000" y="1112838"/>
            <a:ext cx="9626600" cy="58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							 </a:t>
            </a: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					                     </a:t>
            </a:r>
            <a:r>
              <a:rPr lang="en-US" sz="2400" u="sng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Count </a:t>
            </a: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	       </a:t>
            </a:r>
            <a:r>
              <a:rPr lang="en-US" sz="2400" u="sng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Mean</a:t>
            </a: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	</a:t>
            </a:r>
            <a:r>
              <a:rPr lang="en-US" sz="2400" u="sng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Min</a:t>
            </a: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	 </a:t>
            </a:r>
            <a:r>
              <a:rPr lang="en-US" sz="2400" u="sng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Max</a:t>
            </a: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u="sng" kern="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/>
              <a:ea typeface="+mn-ea"/>
              <a:cs typeface="Arial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Fellow to Acting Instructor 	 118	         3.1	 0	 8.5</a:t>
            </a: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sz="2400" kern="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/>
              <a:ea typeface="+mn-ea"/>
              <a:cs typeface="Arial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Fellow to Acting Asst Prof	  41	         4.6	0.9	 7.7</a:t>
            </a: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sz="2400" kern="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/>
              <a:ea typeface="+mn-ea"/>
              <a:cs typeface="Arial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Fellows to Asst Prof		  80	         5.4	2.2	 9.0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Promotion takes time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83213" y="1066800"/>
            <a:ext cx="31845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+mn-ea"/>
                <a:cs typeface="Arial"/>
              </a:rPr>
              <a:t>Years to promotion</a:t>
            </a:r>
          </a:p>
        </p:txBody>
      </p:sp>
      <p:sp>
        <p:nvSpPr>
          <p:cNvPr id="9" name="Left Brace 8"/>
          <p:cNvSpPr/>
          <p:nvPr/>
        </p:nvSpPr>
        <p:spPr bwMode="auto">
          <a:xfrm rot="5400000">
            <a:off x="6477001" y="701675"/>
            <a:ext cx="965200" cy="3006725"/>
          </a:xfrm>
          <a:prstGeom prst="leftBrace">
            <a:avLst/>
          </a:prstGeom>
          <a:noFill/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Clinical goals of fellowship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04900"/>
            <a:ext cx="828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Read regularly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Become facile with procedures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Express your opinion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Ask questions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Become an expert/consultant</a:t>
            </a:r>
          </a:p>
          <a:p>
            <a:pPr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Pedagogic goals of fellowship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55700"/>
            <a:ext cx="828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Hone and teach physical exam skills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Develop repertoire of teaching materials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Hone public speaking skills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8F8E6"/>
                </a:solidFill>
                <a:latin typeface="Arial" charset="0"/>
                <a:ea typeface="ＭＳ Ｐゴシック" charset="0"/>
              </a:rPr>
              <a:t>Journal clubs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8F8E6"/>
                </a:solidFill>
                <a:latin typeface="Arial" charset="0"/>
                <a:ea typeface="ＭＳ Ｐゴシック" charset="0"/>
              </a:rPr>
              <a:t>Small groups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8F8E6"/>
                </a:solidFill>
                <a:latin typeface="Arial" charset="0"/>
                <a:ea typeface="ＭＳ Ｐゴシック" charset="0"/>
              </a:rPr>
              <a:t>Formal lectures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Scholarly goals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04900"/>
            <a:ext cx="828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Define scholarly success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u="sng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Goals of fellowship &amp; early faculty years</a:t>
            </a:r>
            <a:endParaRPr lang="en-US" dirty="0">
              <a:solidFill>
                <a:srgbClr val="F8F8E6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1st year: an abstract + 1 review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2nd year: 1-2 papers + 1 abstract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baseline="30000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rd</a:t>
            </a:r>
            <a:r>
              <a:rPr lang="en-US" dirty="0">
                <a:solidFill>
                  <a:srgbClr val="F8F8E6"/>
                </a:solidFill>
                <a:latin typeface="Arial" charset="0"/>
                <a:ea typeface="ＭＳ Ｐゴシック" charset="0"/>
              </a:rPr>
              <a:t> year &amp; beyond:  1-2 articles annually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F8F8E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Clinician-teacher </a:t>
            </a:r>
            <a:r>
              <a:rPr lang="en-US" sz="2800" i="1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vs. </a:t>
            </a: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physician-scientist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F8F8E6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8F8E6"/>
                </a:solidFill>
                <a:latin typeface="Arial" charset="0"/>
                <a:ea typeface="ＭＳ Ｐゴシック" charset="0"/>
                <a:cs typeface="ＭＳ Ｐゴシック" charset="0"/>
              </a:rPr>
              <a:t>Learn the local standards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Faculty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Tracks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08250" y="1485900"/>
            <a:ext cx="828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Arial" charset="0"/>
              </a:rPr>
              <a:t>Regular Faculty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Arial" charset="0"/>
              </a:rPr>
              <a:t>Clinician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</a:rPr>
              <a:t>-teacher</a:t>
            </a: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Arial" charset="0"/>
              </a:rPr>
              <a:t>Physician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</a:rPr>
              <a:t>-scientist</a:t>
            </a: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Arial" charset="0"/>
              </a:rPr>
              <a:t>Clinical Faculty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Arial" charset="0"/>
              </a:rPr>
              <a:t>Research Faculty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Clinician-Teacher Pathway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54050" y="1570038"/>
            <a:ext cx="93154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609600" indent="-609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marL="0" indent="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“Predominantly” clinician &amp; teacher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Outstanding clinical skills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Peer evaluations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Clinical benchmarks?  360° evaluations?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u="sng" dirty="0" smtClean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Scholarship:  broad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definition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1-2 per year 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u="sng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L</a:t>
            </a:r>
            <a:r>
              <a:rPr lang="en-US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eadership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citizenship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Administration = leadership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endParaRPr lang="en-US" dirty="0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rgbClr val="000099"/>
              </a:buClr>
              <a:buFont typeface="Wingdings" charset="0"/>
              <a:buChar char="Ø"/>
              <a:defRPr/>
            </a:pPr>
            <a:endParaRPr lang="en-US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200" y="-139700"/>
            <a:ext cx="96266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Physician-Scientist Pathway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89000" y="1270000"/>
            <a:ext cx="93154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609600" indent="-609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marL="0" indent="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Predominantly researcher &amp; scholar</a:t>
            </a:r>
          </a:p>
          <a:p>
            <a:pPr marL="457200" indent="-457200"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Outstanding research accomplishments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2-3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publications/year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 First and last-authored publications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 Original, peer-reviewed research articles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 Impact factor of journal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  Grants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u="sng" dirty="0" smtClean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Mentorship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u="sng" dirty="0" smtClean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charset="0"/>
                <a:cs typeface="Arial" charset="0"/>
              </a:rPr>
              <a:t>Clinical skills, leadership, citizenship</a:t>
            </a:r>
            <a:endParaRPr lang="en-US" dirty="0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marL="0" indent="0" algn="l" eaLnBrk="1" hangingPunct="1">
              <a:spcBef>
                <a:spcPct val="20000"/>
              </a:spcBef>
              <a:buClr>
                <a:srgbClr val="000099"/>
              </a:buClr>
              <a:defRPr/>
            </a:pPr>
            <a:endParaRPr lang="en-US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97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Acting Faculty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>
            <a:off x="654050" y="858838"/>
            <a:ext cx="79248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8077200" y="62865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i="1" dirty="0">
                <a:solidFill>
                  <a:schemeClr val="hlink"/>
                </a:solidFill>
                <a:effectLst/>
                <a:latin typeface="Arial"/>
              </a:rPr>
              <a:t>BDA</a:t>
            </a:r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889000" y="1041400"/>
            <a:ext cx="93154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609600" indent="-609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marL="457200" indent="-457200" algn="l" eaLnBrk="1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Annually renewable appointment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≤ 4 </a:t>
            </a:r>
            <a:r>
              <a:rPr lang="en-US" dirty="0" err="1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yrs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as Acting Instructor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≤ 4 </a:t>
            </a:r>
            <a:r>
              <a:rPr lang="en-US" dirty="0" err="1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yrs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as Acting Assistant Prof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≤  6 </a:t>
            </a:r>
            <a:r>
              <a:rPr lang="en-US" dirty="0" err="1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yrs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Acting Instructor &amp; </a:t>
            </a:r>
            <a:r>
              <a:rPr lang="en-US" dirty="0" err="1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Asst</a:t>
            </a: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Prof combined 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No independent lab space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PI on grant proposals by permission</a:t>
            </a:r>
          </a:p>
          <a:p>
            <a:pPr marL="0" indent="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dirty="0" smtClean="0">
              <a:solidFill>
                <a:srgbClr val="F8F8E6"/>
              </a:solidFill>
              <a:effectLst/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u="sng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Advantages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Promotion clock does not start</a:t>
            </a:r>
          </a:p>
          <a:p>
            <a:pPr algn="l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ja-JP" alt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“</a:t>
            </a:r>
            <a:r>
              <a:rPr lang="en-US" altLang="ja-JP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Buy time</a:t>
            </a:r>
            <a:r>
              <a:rPr lang="ja-JP" altLang="en-US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”</a:t>
            </a:r>
            <a:r>
              <a:rPr lang="en-US" altLang="ja-JP" dirty="0" smtClean="0">
                <a:solidFill>
                  <a:srgbClr val="F8F8E6"/>
                </a:solidFill>
                <a:effectLst/>
                <a:latin typeface="Arial" charset="0"/>
                <a:cs typeface="Arial" charset="0"/>
              </a:rPr>
              <a:t> for faculty with tenuous salary </a:t>
            </a:r>
          </a:p>
          <a:p>
            <a:pPr marL="0" indent="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dirty="0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C0C0C0"/>
      </a:dk1>
      <a:lt1>
        <a:srgbClr val="FFFF99"/>
      </a:lt1>
      <a:dk2>
        <a:srgbClr val="333399"/>
      </a:dk2>
      <a:lt2>
        <a:srgbClr val="FFFF00"/>
      </a:lt2>
      <a:accent1>
        <a:srgbClr val="00CC99"/>
      </a:accent1>
      <a:accent2>
        <a:srgbClr val="3333CC"/>
      </a:accent2>
      <a:accent3>
        <a:srgbClr val="ADADCA"/>
      </a:accent3>
      <a:accent4>
        <a:srgbClr val="DAD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ime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4584</TotalTime>
  <Words>1297</Words>
  <Application>Microsoft Macintosh PowerPoint</Application>
  <PresentationFormat>On-screen Show (4:3)</PresentationFormat>
  <Paragraphs>331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PowerPoint Presentation</vt:lpstr>
      <vt:lpstr>Promotion: goals of fellowship</vt:lpstr>
      <vt:lpstr>Clinical goals of fellowship</vt:lpstr>
      <vt:lpstr>Pedagogic goals of fellowship</vt:lpstr>
      <vt:lpstr>Scholarly goals</vt:lpstr>
      <vt:lpstr>Faculty Tracks</vt:lpstr>
      <vt:lpstr>Clinician-Teacher Pathway</vt:lpstr>
      <vt:lpstr>Physician-Scientist Pathway</vt:lpstr>
      <vt:lpstr>Acting Faculty</vt:lpstr>
      <vt:lpstr>Acting Instructor</vt:lpstr>
      <vt:lpstr>Appointment to Acting Faculty</vt:lpstr>
      <vt:lpstr>Asst Professor:  qualifications</vt:lpstr>
      <vt:lpstr>Appointment to Asst Professor</vt:lpstr>
      <vt:lpstr>Asst Professor:  Offer Letter</vt:lpstr>
      <vt:lpstr>Case Study #1 </vt:lpstr>
      <vt:lpstr>Case Study #2 </vt:lpstr>
      <vt:lpstr>Case Study #3 </vt:lpstr>
      <vt:lpstr>Case Study #4 </vt:lpstr>
      <vt:lpstr>Case Study #5 </vt:lpstr>
      <vt:lpstr>Case Study #6 </vt:lpstr>
      <vt:lpstr>“The Clash”:  Should I stay or should I go?</vt:lpstr>
      <vt:lpstr>Case Study #7 </vt:lpstr>
      <vt:lpstr>Associate Professor:  Promotion</vt:lpstr>
      <vt:lpstr>Full Professor:  Promotion</vt:lpstr>
      <vt:lpstr>Value of CV</vt:lpstr>
      <vt:lpstr>Conclusions</vt:lpstr>
      <vt:lpstr>Promotion takes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 Anawalt</dc:creator>
  <cp:lastModifiedBy>Brad Anawalt</cp:lastModifiedBy>
  <cp:revision>159</cp:revision>
  <cp:lastPrinted>2013-07-17T23:01:47Z</cp:lastPrinted>
  <dcterms:created xsi:type="dcterms:W3CDTF">2010-07-15T00:12:13Z</dcterms:created>
  <dcterms:modified xsi:type="dcterms:W3CDTF">2013-07-17T23:01:52Z</dcterms:modified>
</cp:coreProperties>
</file>